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"/>
  </p:notesMasterIdLst>
  <p:sldIdLst>
    <p:sldId id="256" r:id="rId2"/>
  </p:sldIdLst>
  <p:sldSz cx="21278850" cy="30279975"/>
  <p:notesSz cx="6858000" cy="9144000"/>
  <p:defaultTextStyle>
    <a:defPPr>
      <a:defRPr lang="ru-RU"/>
    </a:defPPr>
    <a:lvl1pPr marL="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21E"/>
    <a:srgbClr val="1AA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023" autoAdjust="0"/>
    <p:restoredTop sz="96367" autoAdjust="0"/>
  </p:normalViewPr>
  <p:slideViewPr>
    <p:cSldViewPr>
      <p:cViewPr>
        <p:scale>
          <a:sx n="50" d="100"/>
          <a:sy n="50" d="100"/>
        </p:scale>
        <p:origin x="1284" y="-1572"/>
      </p:cViewPr>
      <p:guideLst>
        <p:guide orient="horz" pos="9537"/>
        <p:guide pos="6702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D230E-466E-459E-8A09-BDC78CBCA0E4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224088" y="685800"/>
            <a:ext cx="240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15684-32DE-4E46-B025-3512E93B0B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84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15684-32DE-4E46-B025-3512E93B0B9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8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5914" y="9406421"/>
            <a:ext cx="18087023" cy="649056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91828" y="17158653"/>
            <a:ext cx="14895195" cy="77382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3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1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2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3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11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42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1087713" y="3763974"/>
            <a:ext cx="15852003" cy="8016483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524311" y="3763974"/>
            <a:ext cx="47208755" cy="8016483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1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11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0882" y="19457690"/>
            <a:ext cx="18087023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0882" y="12833948"/>
            <a:ext cx="18087023" cy="6623742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3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4619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1929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239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654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3859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6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524311" y="21924947"/>
            <a:ext cx="31530380" cy="6200385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5409338" y="21924947"/>
            <a:ext cx="31530378" cy="6200385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56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3" y="1212604"/>
            <a:ext cx="19150965" cy="5046663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3943" y="6777952"/>
            <a:ext cx="9401854" cy="2824726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3943" y="9602678"/>
            <a:ext cx="9401854" cy="1744603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809361" y="6777952"/>
            <a:ext cx="9405548" cy="2824726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809361" y="9602678"/>
            <a:ext cx="9405548" cy="1744603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5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6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4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4" y="1205591"/>
            <a:ext cx="7000595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19440" y="1205594"/>
            <a:ext cx="11895468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3944" y="6336368"/>
            <a:ext cx="7000595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07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0804" y="21195982"/>
            <a:ext cx="1276731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170804" y="2705572"/>
            <a:ext cx="1276731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3098" indent="0">
              <a:buNone/>
              <a:defRPr sz="9000"/>
            </a:lvl2pPr>
            <a:lvl3pPr marL="2946197" indent="0">
              <a:buNone/>
              <a:defRPr sz="7700"/>
            </a:lvl3pPr>
            <a:lvl4pPr marL="4419295" indent="0">
              <a:buNone/>
              <a:defRPr sz="6400"/>
            </a:lvl4pPr>
            <a:lvl5pPr marL="5892394" indent="0">
              <a:buNone/>
              <a:defRPr sz="6400"/>
            </a:lvl5pPr>
            <a:lvl6pPr marL="7365492" indent="0">
              <a:buNone/>
              <a:defRPr sz="6400"/>
            </a:lvl6pPr>
            <a:lvl7pPr marL="8838590" indent="0">
              <a:buNone/>
              <a:defRPr sz="6400"/>
            </a:lvl7pPr>
            <a:lvl8pPr marL="10311689" indent="0">
              <a:buNone/>
              <a:defRPr sz="6400"/>
            </a:lvl8pPr>
            <a:lvl9pPr marL="11784787" indent="0">
              <a:buNone/>
              <a:defRPr sz="64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170804" y="23698288"/>
            <a:ext cx="1276731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55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3" y="1212604"/>
            <a:ext cx="19150965" cy="5046663"/>
          </a:xfrm>
          <a:prstGeom prst="rect">
            <a:avLst/>
          </a:prstGeom>
        </p:spPr>
        <p:txBody>
          <a:bodyPr vert="horz" lIns="294620" tIns="147310" rIns="294620" bIns="14731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3943" y="7065331"/>
            <a:ext cx="19150965" cy="19983383"/>
          </a:xfrm>
          <a:prstGeom prst="rect">
            <a:avLst/>
          </a:prstGeom>
        </p:spPr>
        <p:txBody>
          <a:bodyPr vert="horz" lIns="294620" tIns="147310" rIns="294620" bIns="14731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63943" y="28065053"/>
            <a:ext cx="4965065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270274" y="28065053"/>
            <a:ext cx="6738303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5249843" y="28065053"/>
            <a:ext cx="4965065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79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46197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4824" indent="-1104824" algn="l" defTabSz="2946197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3785" indent="-920687" algn="l" defTabSz="2946197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2746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55844" indent="-736549" algn="l" defTabSz="2946197" rtl="0" eaLnBrk="1" latinLnBrk="0" hangingPunct="1">
        <a:spcBef>
          <a:spcPct val="20000"/>
        </a:spcBef>
        <a:buFont typeface="Arial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628943" indent="-736549" algn="l" defTabSz="2946197" rtl="0" eaLnBrk="1" latinLnBrk="0" hangingPunct="1">
        <a:spcBef>
          <a:spcPct val="20000"/>
        </a:spcBef>
        <a:buFont typeface="Arial" pitchFamily="34" charset="0"/>
        <a:buChar char="»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02041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575140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048238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2521336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3098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4619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19295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892394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65492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3859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1689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78478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37531"/>
            <a:ext cx="21278850" cy="130291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270304" y="18455402"/>
            <a:ext cx="6888551" cy="10546112"/>
          </a:xfrm>
          <a:prstGeom prst="rect">
            <a:avLst/>
          </a:prstGeom>
          <a:ln w="76200">
            <a:solidFill>
              <a:srgbClr val="00B050">
                <a:alpha val="44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0273" y="234332"/>
            <a:ext cx="20738304" cy="389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203126" y="848832"/>
            <a:ext cx="11737304" cy="3041858"/>
          </a:xfrm>
          <a:prstGeom prst="rect">
            <a:avLst/>
          </a:prstGeom>
          <a:noFill/>
          <a:ln>
            <a:noFill/>
          </a:ln>
          <a:effectLst>
            <a:outerShdw blurRad="596900" dist="50800" dir="942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USE OF LEXICONS TO IMPROVE QUALITY OF SENTIMENT CLASSIFICATION</a:t>
            </a:r>
          </a:p>
          <a:p>
            <a:pPr algn="ctr"/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Rusnachenko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N.L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Bauman Moscow State University (BMSTU), Moscow</a:t>
            </a:r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ts val="800"/>
              </a:spcBef>
            </a:pP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kolyarus@yandex.ru</a:t>
            </a:r>
            <a:endParaRPr lang="ru-RU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0273" y="4484915"/>
            <a:ext cx="6912767" cy="4858415"/>
          </a:xfrm>
          <a:prstGeom prst="rect">
            <a:avLst/>
          </a:prstGeom>
          <a:solidFill>
            <a:schemeClr val="lt1"/>
          </a:solidFill>
          <a:ln w="76200">
            <a:solidFill>
              <a:schemeClr val="tx2">
                <a:lumMod val="60000"/>
                <a:lumOff val="40000"/>
                <a:alpha val="5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nicolay\Downloads\42-30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6" y="416734"/>
            <a:ext cx="8640960" cy="352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6209" y="13682262"/>
            <a:ext cx="6912767" cy="4609373"/>
          </a:xfrm>
          <a:prstGeom prst="rect">
            <a:avLst/>
          </a:prstGeom>
          <a:ln w="76200">
            <a:solidFill>
              <a:srgbClr val="7030A0">
                <a:alpha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419710" y="4482803"/>
            <a:ext cx="6598361" cy="5356976"/>
          </a:xfrm>
          <a:prstGeom prst="rect">
            <a:avLst/>
          </a:prstGeom>
          <a:solidFill>
            <a:schemeClr val="lt1"/>
          </a:solidFill>
          <a:ln w="76200">
            <a:solidFill>
              <a:srgbClr val="FFC000">
                <a:alpha val="3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275690" y="4484915"/>
            <a:ext cx="6732888" cy="8305164"/>
          </a:xfrm>
          <a:prstGeom prst="rect">
            <a:avLst/>
          </a:prstGeom>
          <a:solidFill>
            <a:schemeClr val="lt1"/>
          </a:solidFill>
          <a:ln w="76200">
            <a:solidFill>
              <a:srgbClr val="1AACCE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419710" y="17228810"/>
            <a:ext cx="6642673" cy="11772703"/>
          </a:xfrm>
          <a:prstGeom prst="rect">
            <a:avLst/>
          </a:prstGeom>
          <a:ln w="76200">
            <a:solidFill>
              <a:srgbClr val="C00000">
                <a:alpha val="3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287069" y="23708939"/>
            <a:ext cx="6696745" cy="5292575"/>
          </a:xfrm>
          <a:prstGeom prst="rect">
            <a:avLst/>
          </a:prstGeom>
          <a:ln w="76200">
            <a:solidFill>
              <a:schemeClr val="accent5">
                <a:lumMod val="75000"/>
                <a:alpha val="44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5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928" y="4482803"/>
            <a:ext cx="6876873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tabLst>
                <a:tab pos="444500" algn="r"/>
                <a:tab pos="4572000" algn="l"/>
              </a:tabLst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1. Problem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60000" indent="-3600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Building Machine Learning based model for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Twitter messages sentiment classification task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SentiRuEval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competition)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0000" indent="-360000" algn="just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Sentiment class defines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whole message, and shows relationship between message and company mentioned in it.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each domain this problem resolves separately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026000" lvl="1" indent="-360000" algn="just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BANK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bank companies;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026000" lvl="1" indent="-360000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TCC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telecommunication companies.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Each message could be labeled with one of the following scores: {</a:t>
            </a:r>
            <a:r>
              <a:rPr lang="en-US" sz="2400" b="1" dirty="0" smtClean="0">
                <a:solidFill>
                  <a:srgbClr val="34921E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70273" y="9672310"/>
                <a:ext cx="6876873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4000" b="1" dirty="0" smtClean="0">
                    <a:latin typeface="Times New Roman" pitchFamily="18" charset="0"/>
                    <a:cs typeface="Times New Roman" pitchFamily="18" charset="0"/>
                  </a:rPr>
                  <a:t>2. Solution</a:t>
                </a:r>
                <a:endParaRPr lang="ru-RU" sz="4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Use lexicon based features: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indent="-342900" algn="just">
                  <a:buFont typeface="Wingdings" pitchFamily="2" charset="2"/>
                  <a:buChar char="§"/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Lexicon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 dictionary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which consist of pairs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𝑡</m:t>
                    </m:r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ru-RU" sz="24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  <m:r>
                      <a:rPr lang="ru-RU" sz="2400" i="1">
                        <a:latin typeface="Cambria Math"/>
                      </a:rPr>
                      <m:t>−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term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𝑣</m:t>
                    </m:r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ru-RU" sz="2400" i="1">
                        <a:latin typeface="Cambria Math"/>
                      </a:rPr>
                      <m:t>ℝ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sentiment score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Increasing volume of training collections: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4400" lvl="1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Balancing sentiment classes;</a:t>
                </a:r>
              </a:p>
              <a:p>
                <a:pPr marL="734400" lvl="1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Adding and labeling messages from external sources;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3" y="9672310"/>
                <a:ext cx="6876873" cy="3370153"/>
              </a:xfrm>
              <a:prstGeom prst="rect">
                <a:avLst/>
              </a:prstGeom>
              <a:blipFill rotWithShape="0">
                <a:blip r:embed="rId5"/>
                <a:stretch>
                  <a:fillRect l="-1152" t="-3255" r="-1418" b="-3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81982" y="13686174"/>
            <a:ext cx="682302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3. Used articles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 algn="just">
              <a:buFont typeface="Wingdings" pitchFamily="2" charset="2"/>
              <a:buChar char="Ø"/>
            </a:pP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Building lexicons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(the main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idea):</a:t>
            </a:r>
            <a:endParaRPr lang="ru-RU" sz="2400" u="sng" dirty="0">
              <a:latin typeface="Times New Roman" pitchFamily="18" charset="0"/>
              <a:cs typeface="Times New Roman" pitchFamily="18" charset="0"/>
            </a:endParaRPr>
          </a:p>
          <a:p>
            <a:pPr marL="1080000" lvl="1" indent="-342900" algn="just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PMI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Pointwise mutual information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080000" lvl="1" indent="-342900" algn="just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Semantic orientation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(Turney P., 2002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Automatic Learning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Sentiment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Lexicons, Human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Language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Technologies (Severyn A., Moshitti A., 2015)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NRC-Canada: Building the State-of-the-Art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Sentiment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Analysis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Tweets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Saif. M. Kiritchenko S., Xiaodan Z., 2015)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99930" y="18455402"/>
                <a:ext cx="6849947" cy="1051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4000" b="1" dirty="0" smtClean="0">
                    <a:latin typeface="Times New Roman" pitchFamily="18" charset="0"/>
                    <a:cs typeface="Times New Roman" pitchFamily="18" charset="0"/>
                  </a:rPr>
                  <a:t>4. Building Lexicons</a:t>
                </a:r>
                <a:endParaRPr lang="ru-RU" sz="4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Based on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pointwise mutual information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of terms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𝑷𝑴𝑰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ru-RU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 smtClean="0"/>
              </a:p>
              <a:p>
                <a:pPr algn="just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Introducing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marker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second parameter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cs typeface="Times New Roman" pitchFamily="18" charset="0"/>
                      </a:rPr>
                      <m:t>𝑃𝑀𝐼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function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Possible marker values: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lvl="1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solidFill>
                      <a:srgbClr val="34921E"/>
                    </a:solidFill>
                    <a:latin typeface="Consolas" pitchFamily="49" charset="0"/>
                    <a:cs typeface="Consolas" pitchFamily="49" charset="0"/>
                  </a:rPr>
                  <a:t>Excellent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720000" lvl="1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Poor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Semantic orientation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is a function: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𝑺𝑶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ru-RU" sz="2400" i="1">
                          <a:latin typeface="Cambria Math"/>
                        </a:rPr>
                        <m:t>𝑃𝑀𝐼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smtClean="0">
                              <a:solidFill>
                                <a:srgbClr val="34921E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m:t>Excellent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ru-RU" sz="2400" i="1">
                          <a:latin typeface="Cambria Math"/>
                        </a:rPr>
                        <m:t>𝑃𝑀𝐼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ru-RU" sz="2400" i="1">
                          <a:latin typeface="Cambria Math"/>
                        </a:rPr>
                        <m:t>𝑡</m:t>
                      </m:r>
                      <m:r>
                        <a:rPr lang="en-US" sz="2400" i="1" smtClean="0">
                          <a:latin typeface="Cambria Math"/>
                        </a:rPr>
                        <m:t>,</m:t>
                      </m:r>
                      <m:r>
                        <a:rPr lang="en-US" sz="2400" b="1" i="1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C00000"/>
                          </a:solidFill>
                          <a:latin typeface="Consolas" pitchFamily="49" charset="0"/>
                          <a:cs typeface="Consolas" pitchFamily="49" charset="0"/>
                        </a:rPr>
                        <m:t>Poor</m:t>
                      </m:r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400" dirty="0" smtClean="0"/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– determines the marker type of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𝑡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72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degree of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belonging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Lexicon building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messages of collection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𝐾</m:t>
                    </m:r>
                    <m:r>
                      <a:rPr lang="ru-RU" sz="24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𝐸</m:t>
                        </m:r>
                        <m:r>
                          <a:rPr lang="ru-RU" sz="2400" i="1">
                            <a:latin typeface="Cambria Math"/>
                          </a:rPr>
                          <m:t>𝑥𝑐𝑒𝑙𝑙𝑒𝑛𝑡</m:t>
                        </m:r>
                      </m:sub>
                    </m:sSub>
                    <m:r>
                      <a:rPr lang="ru-RU" sz="2400" b="0" i="1" smtClean="0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/>
                        </a:rPr>
                        <m:t>𝑆</m:t>
                      </m:r>
                      <m:r>
                        <a:rPr lang="ru-RU" sz="2400" i="1">
                          <a:latin typeface="Cambria Math"/>
                        </a:rPr>
                        <m:t>:</m:t>
                      </m:r>
                      <m:d>
                        <m:dPr>
                          <m:begChr m:val="{"/>
                          <m:endChr m:val="|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 〈</m:t>
                          </m:r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  <m:r>
                            <a:rPr lang="ru-RU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ru-RU" sz="2400" i="1">
                              <a:latin typeface="Cambria Math"/>
                            </a:rPr>
                            <m:t> </m:t>
                          </m:r>
                          <m:r>
                            <a:rPr lang="ru-RU" sz="2400" i="1">
                              <a:latin typeface="Cambria Math"/>
                            </a:rPr>
                            <m:t>𝑆𝑂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1">
                              <a:latin typeface="Cambria Math"/>
                            </a:rPr>
                            <m:t>〉 </m:t>
                          </m:r>
                        </m:e>
                      </m:d>
                      <m:r>
                        <a:rPr lang="ru-RU" sz="2400" i="1">
                          <a:latin typeface="Cambria Math"/>
                        </a:rPr>
                        <m:t> </m:t>
                      </m:r>
                      <m:r>
                        <a:rPr lang="ru-RU" sz="2400" i="1">
                          <a:latin typeface="Cambria Math"/>
                        </a:rPr>
                        <m:t>𝑡</m:t>
                      </m:r>
                      <m:r>
                        <a:rPr lang="ru-RU" sz="2400" i="1"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ru-RU" sz="2400" i="1">
                              <a:latin typeface="Cambria Math"/>
                            </a:rPr>
                            <m:t>𝑥𝑐𝑒𝑙𝑙𝑒𝑛𝑡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∪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ru-RU" sz="2400" i="1">
                              <a:latin typeface="Cambria Math"/>
                            </a:rPr>
                            <m:t>𝑃𝑜𝑜𝑟</m:t>
                          </m:r>
                        </m:sub>
                      </m:sSub>
                      <m:r>
                        <a:rPr lang="ru-RU" sz="2400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ru-RU" sz="2400" b="0" dirty="0" smtClean="0"/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𝐸𝑥𝑐𝑒𝑙𝑙𝑒𝑛𝑡</m:t>
                        </m:r>
                      </m:sub>
                    </m:sSub>
                  </m:oMath>
                </a14:m>
                <a:r>
                  <a:rPr lang="ru-RU" sz="2400" dirty="0" smtClean="0"/>
                  <a:t> </a:t>
                </a:r>
                <a:r>
                  <a:rPr lang="en-US" sz="2400" dirty="0" smtClean="0"/>
                  <a:t>-- </a:t>
                </a:r>
                <a:r>
                  <a:rPr lang="en-US" sz="2400" dirty="0" smtClean="0"/>
                  <a:t>messages labeled 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Consolas" pitchFamily="49" charset="0"/>
                    <a:cs typeface="Consolas" pitchFamily="49" charset="0"/>
                  </a:rPr>
                  <a:t>Excellent</a:t>
                </a:r>
                <a:r>
                  <a:rPr lang="en-US" sz="2400" dirty="0" smtClean="0"/>
                  <a:t>.</a:t>
                </a:r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ru-RU" sz="2400" dirty="0" smtClean="0"/>
                  <a:t> </a:t>
                </a:r>
                <a:r>
                  <a:rPr lang="en-US" sz="2400" dirty="0" smtClean="0"/>
                  <a:t>-- </a:t>
                </a:r>
                <a:r>
                  <a:rPr lang="en-US" sz="2400" dirty="0" smtClean="0"/>
                  <a:t>messages labeled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Poor</a:t>
                </a:r>
                <a:r>
                  <a:rPr lang="en-US" sz="2400" dirty="0" smtClean="0"/>
                  <a:t>.</a:t>
                </a:r>
                <a:endParaRPr lang="ru-RU" sz="2400" dirty="0"/>
              </a:p>
              <a:p>
                <a:pPr algn="just"/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Making sentiment collections from scratch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err="1" smtClean="0">
                    <a:latin typeface="Times New Roman" pitchFamily="18" charset="0"/>
                    <a:cs typeface="Times New Roman" pitchFamily="18" charset="0"/>
                  </a:rPr>
                  <a:t>autolabeling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Receive messages via Streaming </a:t>
                </a:r>
                <a:r>
                  <a:rPr lang="en-US" sz="2400" b="1" i="1" dirty="0" smtClean="0">
                    <a:latin typeface="Times New Roman" pitchFamily="18" charset="0"/>
                    <a:cs typeface="Times New Roman" pitchFamily="18" charset="0"/>
                  </a:rPr>
                  <a:t>Twitter API</a:t>
                </a:r>
                <a:r>
                  <a:rPr lang="ru-RU" sz="2400" b="1" i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i="1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composing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collection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cs typeface="Times New Roman" pitchFamily="18" charset="0"/>
                      </a:rPr>
                      <m:t>𝐾</m:t>
                    </m:r>
                  </m:oMath>
                </a14:m>
                <a:r>
                  <a:rPr lang="ru-RU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Split colle</a:t>
                </a: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ction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messages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𝐾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with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3492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  <m:t>𝑬𝒙𝒄𝒆𝒍𝒍𝒆𝒏𝒕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𝑷𝒐𝒐𝒓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by means of: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7100" lvl="1" algn="just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emoticons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:-)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:-(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</a:t>
                </a:r>
                <a:r>
                  <a:rPr lang="en-US" sz="2400" b="1" kern="0" dirty="0" err="1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xD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</a:t>
                </a:r>
                <a:r>
                  <a:rPr lang="en-US" sz="2400" b="1" kern="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…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);</a:t>
                </a:r>
                <a:endParaRPr lang="ru-RU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0" y="18455402"/>
                <a:ext cx="6849947" cy="10510121"/>
              </a:xfrm>
              <a:prstGeom prst="rect">
                <a:avLst/>
              </a:prstGeom>
              <a:blipFill rotWithShape="0">
                <a:blip r:embed="rId6"/>
                <a:stretch>
                  <a:fillRect l="-1335" t="-1043" r="-1335" b="-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Таблица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205670"/>
              </p:ext>
            </p:extLst>
          </p:nvPr>
        </p:nvGraphicFramePr>
        <p:xfrm>
          <a:off x="7524750" y="18740387"/>
          <a:ext cx="6398164" cy="21945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6616"/>
                <a:gridCol w="1098019"/>
                <a:gridCol w="1392962"/>
                <a:gridCol w="1282383"/>
                <a:gridCol w="968184"/>
              </a:tblGrid>
              <a:tr h="228382">
                <a:tc gridSpan="5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</a:t>
                      </a:r>
                      <a:r>
                        <a:rPr lang="ru-RU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ru-RU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messages</a:t>
                      </a:r>
                      <a:r>
                        <a:rPr lang="en-US" sz="2400" b="0" kern="15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count</a:t>
                      </a:r>
                      <a:r>
                        <a:rPr lang="ru-RU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ru-RU" sz="4000" b="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5644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endParaRPr lang="ru-RU" sz="24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Wingdings" pitchFamily="2" charset="2"/>
                        </a:rPr>
                        <a:t></a:t>
                      </a:r>
                      <a:endParaRPr lang="ru-RU" sz="40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  <a:sym typeface="Wingdings" pitchFamily="2" charset="2"/>
                        </a:rPr>
                        <a:t>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Wingdings" pitchFamily="2" charset="2"/>
                        </a:rPr>
                        <a:t></a:t>
                      </a:r>
                      <a:endParaRPr lang="ru-RU" sz="4000" b="1" kern="150" dirty="0"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87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356</a:t>
                      </a:r>
                      <a:r>
                        <a:rPr lang="en-US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2400" kern="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(7%)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3 482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(71%)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1 077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(21%)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915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87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TCC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956 </a:t>
                      </a:r>
                      <a:endParaRPr lang="ru-RU" sz="2400" kern="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(19%)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2 269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(47%)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1 634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(34%)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859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7370657" y="17293837"/>
            <a:ext cx="6616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Training Collections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Imbalanced collections: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Provided by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SentiRuEval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organizers: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" name="Таблица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90158"/>
              </p:ext>
            </p:extLst>
          </p:nvPr>
        </p:nvGraphicFramePr>
        <p:xfrm>
          <a:off x="7528153" y="20982882"/>
          <a:ext cx="6389734" cy="1828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71112"/>
                <a:gridCol w="1080120"/>
                <a:gridCol w="1403515"/>
                <a:gridCol w="1260781"/>
                <a:gridCol w="974206"/>
              </a:tblGrid>
              <a:tr h="288031">
                <a:tc gridSpan="5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2016</a:t>
                      </a:r>
                      <a:endParaRPr lang="ru-RU" sz="2400" b="1" kern="15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693178"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BANK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1 354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15%)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4 870 </a:t>
                      </a:r>
                      <a:r>
                        <a:rPr lang="ru-RU" sz="2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(55.4%)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2 550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29%)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8 783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178"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TCC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704 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6 756 </a:t>
                      </a:r>
                      <a:r>
                        <a:rPr lang="ru-RU" sz="2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(74.22%)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1 741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19%)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9 102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3959675"/>
                  </p:ext>
                </p:extLst>
              </p:nvPr>
            </p:nvGraphicFramePr>
            <p:xfrm>
              <a:off x="7524750" y="27309339"/>
              <a:ext cx="6438872" cy="15080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641711"/>
                    <a:gridCol w="1713090"/>
                    <a:gridCol w="3084071"/>
                  </a:tblGrid>
                  <a:tr h="377009">
                    <a:tc gridSpan="3"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Balanced collections</a:t>
                          </a:r>
                          <a:r>
                            <a:rPr lang="en-US" sz="2400" b="1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messages count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</a:t>
                          </a:r>
                          <a:r>
                            <a:rPr lang="ru-RU" sz="2400" b="0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endParaRPr lang="ru-RU" sz="2800" b="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3200" i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0" smtClean="0">
                                    <a:effectLst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i="1" kern="0" dirty="0" smtClean="0">
                            <a:effectLst/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BANK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10446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20268 (+94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%)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TCC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6888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14610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(+112%)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3959675"/>
                  </p:ext>
                </p:extLst>
              </p:nvPr>
            </p:nvGraphicFramePr>
            <p:xfrm>
              <a:off x="7524750" y="27309339"/>
              <a:ext cx="6438872" cy="15080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641711"/>
                    <a:gridCol w="1713090"/>
                    <a:gridCol w="3084071"/>
                  </a:tblGrid>
                  <a:tr h="377009">
                    <a:tc gridSpan="3"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Balanced collections</a:t>
                          </a:r>
                          <a:r>
                            <a:rPr lang="en-US" sz="2400" b="1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messages count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</a:t>
                          </a:r>
                          <a:r>
                            <a:rPr lang="ru-RU" sz="2400" b="0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endParaRPr lang="ru-RU" sz="2800" b="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96797" t="-120635" r="-181851" b="-2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9289" t="-120635" r="-988" b="-242857"/>
                          </a:stretch>
                        </a:blipFill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BANK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10446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20268 (+94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%)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TCC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6888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14610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(+112%)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451736" y="22965071"/>
                <a:ext cx="6566335" cy="420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Balanced collections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Balancing: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filtering messages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Yu. </a:t>
                </a:r>
                <a:r>
                  <a:rPr lang="en-US" sz="2400" i="1" dirty="0" err="1" smtClean="0">
                    <a:latin typeface="Times New Roman" pitchFamily="18" charset="0"/>
                    <a:cs typeface="Times New Roman" pitchFamily="18" charset="0"/>
                  </a:rPr>
                  <a:t>Rubtsova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corpus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(by means of Lexicon, based on the same corpus)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by formula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dirty="0">
                  <a:latin typeface="Cambria Math"/>
                  <a:cs typeface="Times New Roman" pitchFamily="18" charset="0"/>
                </a:endParaRPr>
              </a:p>
              <a:p>
                <a:pPr marL="3771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i="1" smtClean="0">
                                  <a:latin typeface="Cambria Math"/>
                                  <a:cs typeface="Times New Roman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=1..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𝑆𝑂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</m:e>
                      </m:func>
                      <m:r>
                        <a:rPr lang="en-US" sz="2800" b="0" i="1" smtClean="0">
                          <a:latin typeface="Cambria Math"/>
                          <a:cs typeface="Times New Roman" pitchFamily="18" charset="0"/>
                        </a:rPr>
                        <m:t>&gt;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𝐵𝑜𝑢𝑛𝑑</m:t>
                      </m:r>
                    </m:oMath>
                  </m:oMathPara>
                </a14:m>
                <a:endParaRPr lang="en-US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735999"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𝐵𝑜𝑢𝑛𝑑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bounding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terms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00000" lvl="2" indent="-4572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𝜶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balanced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2015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train collection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00000" lvl="2" indent="-4572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cs typeface="Times New Roman" pitchFamily="18" charset="0"/>
                      </a:rPr>
                      <m:t>𝜷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unite collections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2015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2016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years, and then balancing.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736" y="22965071"/>
                <a:ext cx="6566335" cy="4200252"/>
              </a:xfrm>
              <a:prstGeom prst="rect">
                <a:avLst/>
              </a:prstGeom>
              <a:blipFill rotWithShape="0">
                <a:blip r:embed="rId8"/>
                <a:stretch>
                  <a:fillRect l="-1206" t="-1161" r="-1391" b="-24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3" name="Таблица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857269"/>
                  </p:ext>
                </p:extLst>
              </p:nvPr>
            </p:nvGraphicFramePr>
            <p:xfrm>
              <a:off x="7615089" y="6832739"/>
              <a:ext cx="6264696" cy="28346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0147"/>
                    <a:gridCol w="2143869"/>
                    <a:gridCol w="1867154"/>
                    <a:gridCol w="1783526"/>
                  </a:tblGrid>
                  <a:tr h="581415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#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400" b="1" i="1" kern="0" smtClea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 ker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0" kern="0" smtClea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𝐄</m:t>
                                  </m:r>
                                  <m:r>
                                    <a:rPr lang="ru-RU" sz="2400" b="1" i="1" ker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𝒙𝒄𝒆𝒍𝒍𝒆𝒏𝒕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</a:t>
                          </a:r>
                          <a:r>
                            <a:rPr lang="en-US" sz="1600" kern="0" dirty="0" err="1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cout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400" b="1" i="1" kern="0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 ker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0" kern="0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𝐏</m:t>
                                  </m:r>
                                  <m:r>
                                    <a:rPr lang="ru-RU" sz="2400" b="1" i="1" ker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𝒐𝒐𝒓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Total</a:t>
                          </a:r>
                          <a:endParaRPr lang="en-US" sz="2400" kern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8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4658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62 637</a:t>
                          </a:r>
                          <a:endParaRPr lang="en-US" sz="2400" kern="0" baseline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(56%)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50 177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(44%) 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112 814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255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7 370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(3%)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228 721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(97%) 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236 091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5077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2 774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(26%)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7 148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(67%)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10 668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3" name="Таблица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857269"/>
                  </p:ext>
                </p:extLst>
              </p:nvPr>
            </p:nvGraphicFramePr>
            <p:xfrm>
              <a:off x="7615089" y="6832739"/>
              <a:ext cx="6264696" cy="28346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0147"/>
                    <a:gridCol w="2143869"/>
                    <a:gridCol w="1867154"/>
                    <a:gridCol w="1783526"/>
                  </a:tblGrid>
                  <a:tr h="64008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#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2727" t="-14286" r="-171591" b="-3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41176" t="-14286" r="-97386" b="-3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Total</a:t>
                          </a:r>
                          <a:endParaRPr lang="en-US" sz="2400" kern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8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62 637</a:t>
                          </a:r>
                          <a:endParaRPr lang="en-US" sz="2400" kern="0" baseline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(56%)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50 177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(44%) 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112 814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7 370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(3%)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228 721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(97%) 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236 091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2 774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(26%)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7 148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(67%)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10 668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4" name="TextBox 53"/>
          <p:cNvSpPr txBox="1"/>
          <p:nvPr/>
        </p:nvSpPr>
        <p:spPr>
          <a:xfrm>
            <a:off x="7496048" y="4515815"/>
            <a:ext cx="656633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. Lexicons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Messages of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Yu.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Rubtsova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hort message corpus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Twitter messages through the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January,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Sentiment vocabulary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RuSentiLex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Таблица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530025"/>
                  </p:ext>
                </p:extLst>
              </p:nvPr>
            </p:nvGraphicFramePr>
            <p:xfrm>
              <a:off x="14455848" y="7982595"/>
              <a:ext cx="6408713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0"/>
                    <a:gridCol w="2876639"/>
                    <a:gridCol w="3058704"/>
                  </a:tblGrid>
                  <a:tr h="333222">
                    <a:tc gridSpan="3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BANK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r>
                            <a:rPr lang="ru-RU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450215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83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r>
                            <a:rPr lang="ru-RU" sz="2400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+6.96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72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23)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62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ru-RU" sz="2400" kern="15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(+8.21)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6" name="Таблица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0530025"/>
                  </p:ext>
                </p:extLst>
              </p:nvPr>
            </p:nvGraphicFramePr>
            <p:xfrm>
              <a:off x="14455848" y="7982595"/>
              <a:ext cx="6408713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0"/>
                    <a:gridCol w="2876639"/>
                    <a:gridCol w="3058704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BANK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r>
                            <a:rPr lang="ru-RU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949" t="-125000" r="-107415" b="-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9960" t="-125000" r="-996" b="-351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r>
                            <a:rPr lang="ru-RU" sz="2400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+6.96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72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23)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62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ru-RU" sz="2400" kern="15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(+8.21)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14311833" y="4484915"/>
                <a:ext cx="6687488" cy="3164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b="1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4400" b="1" dirty="0" smtClean="0">
                    <a:latin typeface="Times New Roman" pitchFamily="18" charset="0"/>
                    <a:cs typeface="Times New Roman" pitchFamily="18" charset="0"/>
                  </a:rPr>
                  <a:t>Results</a:t>
                </a:r>
                <a:endParaRPr lang="en-US" sz="2400" i="1" dirty="0" smtClean="0">
                  <a:latin typeface="Cambria Math"/>
                  <a:cs typeface="Times New Roman" pitchFamily="18" charset="0"/>
                </a:endParaRPr>
              </a:p>
              <a:p>
                <a:pPr algn="just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Features settings</a:t>
                </a: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en-US" sz="2400" u="sng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№1–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only Russian terms and hashtags;</a:t>
                </a:r>
                <a:endParaRPr lang="ru-RU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№2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–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№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1 +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using sentiment prefixes (‘+’, ‘-’)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all features (using lexicons only #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#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№3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№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+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using all lexicons.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ctr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Evaluation measure: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/>
                        <a:cs typeface="Times New Roman" pitchFamily="18" charset="0"/>
                      </a:rPr>
                      <m:t>𝒎𝒂𝒄𝒓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𝒐</m:t>
                        </m:r>
                      </m:e>
                      <m:sub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𝒏𝒆𝒈</m:t>
                            </m:r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, </m:t>
                            </m:r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𝒑𝒐𝒔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800" i="1" kern="150" baseline="0" dirty="0" smtClean="0">
                    <a:effectLst/>
                    <a:latin typeface="Times New Roman" pitchFamily="18" charset="0"/>
                    <a:ea typeface="SimSun"/>
                    <a:cs typeface="Times New Roman" pitchFamily="18" charset="0"/>
                  </a:rPr>
                  <a:t> </a:t>
                </a:r>
                <a:endParaRPr lang="en-US" sz="2400" b="1" i="1" dirty="0" smtClean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33" y="4484915"/>
                <a:ext cx="6687488" cy="3164713"/>
              </a:xfrm>
              <a:prstGeom prst="rect">
                <a:avLst/>
              </a:prstGeom>
              <a:blipFill rotWithShape="0">
                <a:blip r:embed="rId11"/>
                <a:stretch>
                  <a:fillRect l="-1459" t="-3854" r="-1367" b="-17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9" name="Таблица 5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217179"/>
                  </p:ext>
                </p:extLst>
              </p:nvPr>
            </p:nvGraphicFramePr>
            <p:xfrm>
              <a:off x="14455849" y="9892892"/>
              <a:ext cx="6408712" cy="19103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1"/>
                    <a:gridCol w="2876637"/>
                    <a:gridCol w="3058704"/>
                  </a:tblGrid>
                  <a:tr h="216023">
                    <a:tc gridSpan="3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TCC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endParaRPr lang="ru-RU" sz="4000" kern="15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36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201</m:t>
                                </m:r>
                                <m:r>
                                  <a:rPr lang="ru-RU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450215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(+2.54)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48.32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52.31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(+3.99)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58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50.99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52.86</a:t>
                          </a: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(+1.87)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9" name="Таблица 5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217179"/>
                  </p:ext>
                </p:extLst>
              </p:nvPr>
            </p:nvGraphicFramePr>
            <p:xfrm>
              <a:off x="14455849" y="9892892"/>
              <a:ext cx="6408712" cy="19103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1"/>
                    <a:gridCol w="2876637"/>
                    <a:gridCol w="3058704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TCC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endParaRPr lang="ru-RU" sz="4000" kern="15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36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6949" t="-115385" r="-107415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09960" t="-115385" r="-996" b="-338462"/>
                          </a:stretch>
                        </a:blipFill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(+2.54)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48.32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52.31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(+3.99)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50.99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52.86</a:t>
                          </a: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(+1.87)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0" name="Таблица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8302073"/>
                  </p:ext>
                </p:extLst>
              </p:nvPr>
            </p:nvGraphicFramePr>
            <p:xfrm>
              <a:off x="14360859" y="20894933"/>
              <a:ext cx="6611571" cy="256032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97644"/>
                    <a:gridCol w="3002030"/>
                    <a:gridCol w="3111897"/>
                  </a:tblGrid>
                  <a:tr h="438207">
                    <a:tc gridSpan="3"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Улучшенные результаты,</a:t>
                          </a:r>
                        </a:p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ru-RU" sz="2400" b="0" i="1" kern="150" baseline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С=0.5</m:t>
                              </m:r>
                              <m:r>
                                <a:rPr lang="ru-RU" sz="2400" b="0" i="0" kern="150" baseline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ru-RU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использование новых признаков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4294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255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</a:t>
                          </a:r>
                          <a:endParaRPr lang="ru-RU" sz="2400" b="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(+1.60)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(-1.93)</a:t>
                          </a:r>
                          <a:endParaRPr lang="ru-RU" sz="4000" b="1" kern="150" dirty="0" smtClean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(+2.17)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(-1.69)</a:t>
                          </a:r>
                          <a:endParaRPr lang="ru-RU" sz="4000" b="1" kern="150" dirty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39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(+4.44)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(+0.01)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0" name="Таблица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8302073"/>
                  </p:ext>
                </p:extLst>
              </p:nvPr>
            </p:nvGraphicFramePr>
            <p:xfrm>
              <a:off x="14360859" y="20894933"/>
              <a:ext cx="6611571" cy="256032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97644"/>
                    <a:gridCol w="3002030"/>
                    <a:gridCol w="3111897"/>
                  </a:tblGrid>
                  <a:tr h="731520">
                    <a:tc gridSpan="3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3"/>
                          <a:stretch>
                            <a:fillRect l="-184" t="-12500" r="-460" b="-2758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</a:t>
                          </a:r>
                          <a:endParaRPr lang="ru-RU" sz="2400" b="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(+1.60)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(-1.93)</a:t>
                          </a:r>
                          <a:endParaRPr lang="ru-RU" sz="4000" b="1" kern="150" dirty="0" smtClean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(+2.17)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(-1.69)</a:t>
                          </a:r>
                          <a:endParaRPr lang="ru-RU" sz="4000" b="1" kern="150" dirty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39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(+4.44)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(+0.01)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2" name="TextBox 61"/>
          <p:cNvSpPr txBox="1"/>
          <p:nvPr/>
        </p:nvSpPr>
        <p:spPr>
          <a:xfrm>
            <a:off x="14275689" y="12912821"/>
            <a:ext cx="6696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Improvements</a:t>
            </a:r>
            <a:endParaRPr lang="ru-RU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Таблица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0824351"/>
                  </p:ext>
                </p:extLst>
              </p:nvPr>
            </p:nvGraphicFramePr>
            <p:xfrm>
              <a:off x="14365297" y="16036339"/>
              <a:ext cx="6643281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0030"/>
                    <a:gridCol w="3016429"/>
                    <a:gridCol w="3126822"/>
                  </a:tblGrid>
                  <a:tr h="324868">
                    <a:tc gridSpan="3"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Улучшенные результаты, </a:t>
                          </a:r>
                          <a14:m>
                            <m:oMath xmlns:m="http://schemas.openxmlformats.org/officeDocument/2006/math">
                              <m:r>
                                <a:rPr lang="ru-RU" sz="2400" i="1" kern="150" baseline="0" dirty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С=0</m:t>
                              </m:r>
                              <m:r>
                                <a:rPr lang="en-US" sz="2400" i="1" kern="150" baseline="0" dirty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.5</m:t>
                              </m:r>
                            </m:oMath>
                          </a14:m>
                          <a:endParaRPr lang="ru-RU" sz="2400" i="0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1.32)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(+2.35)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(+3.49)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5" name="Таблица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0824351"/>
                  </p:ext>
                </p:extLst>
              </p:nvPr>
            </p:nvGraphicFramePr>
            <p:xfrm>
              <a:off x="14365297" y="16036339"/>
              <a:ext cx="6643281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0030"/>
                    <a:gridCol w="3016429"/>
                    <a:gridCol w="3126822"/>
                  </a:tblGrid>
                  <a:tr h="365760">
                    <a:tc gridSpan="3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4"/>
                          <a:stretch>
                            <a:fillRect l="-183" t="-25000" r="-367" b="-55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1.32)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(+2.35)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(+3.49)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7370657" y="9811395"/>
                <a:ext cx="6691727" cy="741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4400" b="1" dirty="0" smtClean="0">
                    <a:latin typeface="Times New Roman" pitchFamily="18" charset="0"/>
                    <a:cs typeface="Times New Roman" pitchFamily="18" charset="0"/>
                  </a:rPr>
                  <a:t>Approach</a:t>
                </a:r>
                <a:endParaRPr lang="ru-RU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Support Vector Machine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SVM)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classifier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linear classification kernel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Message processing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619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Lemmatization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err="1" smtClean="0">
                    <a:latin typeface="Times New Roman" pitchFamily="18" charset="0"/>
                    <a:cs typeface="Times New Roman" pitchFamily="18" charset="0"/>
                  </a:rPr>
                  <a:t>Mystem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Yandex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46075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Removing ‘RT’ symbols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@users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URL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metainformation contains only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#hashtags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 Weight measure: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TF-IDF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61950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Applying list of stop words;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46075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Replacing predefined lemmas with sentiment prefixes ‘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Impact" pitchFamily="34" charset="0"/>
                    <a:cs typeface="Aharoni" pitchFamily="2" charset="-79"/>
                  </a:rPr>
                  <a:t>+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’,’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Impact" pitchFamily="34" charset="0"/>
                    <a:cs typeface="Times New Roman" pitchFamily="18" charset="0"/>
                  </a:rPr>
                  <a:t>–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’: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ru-RU" sz="2400" b="1" i="1" dirty="0"/>
                  <a:t>Сейчас </a:t>
                </a:r>
                <a:r>
                  <a:rPr lang="ru-RU" sz="2400" b="1" i="1" dirty="0">
                    <a:solidFill>
                      <a:srgbClr val="34921E"/>
                    </a:solidFill>
                  </a:rPr>
                  <a:t>хорошо</a:t>
                </a:r>
                <a:r>
                  <a:rPr lang="ru-RU" sz="2400" b="1" i="1" dirty="0"/>
                  <a:t> работать </a:t>
                </a:r>
                <a:r>
                  <a:rPr lang="ru-RU" sz="2400" b="1" i="1" dirty="0">
                    <a:solidFill>
                      <a:srgbClr val="C00000"/>
                    </a:solidFill>
                  </a:rPr>
                  <a:t>не</a:t>
                </a:r>
                <a:r>
                  <a:rPr lang="ru-RU" sz="2400" b="1" i="1" dirty="0"/>
                  <a:t> то что раньше</a:t>
                </a:r>
              </a:p>
              <a:p>
                <a:pPr algn="ctr"/>
                <a:r>
                  <a:rPr lang="ru-RU" sz="2400" b="1" i="1" dirty="0"/>
                  <a:t>Сейчас </a:t>
                </a:r>
                <a:r>
                  <a:rPr lang="ru-RU" sz="2400" b="1" i="1" dirty="0">
                    <a:solidFill>
                      <a:srgbClr val="34921E"/>
                    </a:solidFill>
                  </a:rPr>
                  <a:t>+</a:t>
                </a:r>
                <a:r>
                  <a:rPr lang="ru-RU" sz="2400" b="1" i="1" dirty="0"/>
                  <a:t>работать </a:t>
                </a:r>
                <a:r>
                  <a:rPr lang="ru-RU" sz="2400" b="1" i="1" dirty="0">
                    <a:solidFill>
                      <a:srgbClr val="C00000"/>
                    </a:solidFill>
                  </a:rPr>
                  <a:t>–</a:t>
                </a:r>
                <a:r>
                  <a:rPr lang="ru-RU" sz="2400" b="1" i="1" dirty="0"/>
                  <a:t>то что раньше</a:t>
                </a:r>
                <a:r>
                  <a:rPr lang="ru-RU" sz="2400" b="1" i="1" dirty="0" smtClean="0"/>
                  <a:t>.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Classification features:</a:t>
                </a:r>
                <a:endParaRPr lang="en-US" sz="2400" u="sng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Emoticons(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∑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of positive and negative emoticons);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Amount of UPPERCASE words;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Amount of signs </a:t>
                </a:r>
                <a:r>
                  <a:rPr lang="ru-RU" sz="2400" cap="small" dirty="0" smtClean="0"/>
                  <a:t>{'?', </a:t>
                </a:r>
                <a:r>
                  <a:rPr lang="ru-RU" sz="2400" cap="small" dirty="0" smtClean="0"/>
                  <a:t>'…', </a:t>
                </a:r>
                <a:r>
                  <a:rPr lang="ru-RU" sz="2400" cap="small" dirty="0" smtClean="0"/>
                  <a:t>'!'}</a:t>
                </a:r>
                <a:r>
                  <a:rPr lang="ru-RU" sz="2400" dirty="0" smtClean="0"/>
                  <a:t>.</a:t>
                </a:r>
                <a:endParaRPr lang="en-US" sz="2400" dirty="0" smtClean="0"/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/>
                  <a:t>Ca</a:t>
                </a:r>
                <a:r>
                  <a:rPr lang="en-US" sz="2400" dirty="0" smtClean="0"/>
                  <a:t>lculating sum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ru-RU" sz="2400" i="1">
                        <a:latin typeface="Cambria Math"/>
                      </a:rPr>
                      <m:t>=∑ </m:t>
                    </m:r>
                    <m:r>
                      <a:rPr lang="ru-RU" sz="24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</m:t>
                    </m:r>
                    <m:r>
                      <a:rPr lang="ru-RU" sz="2400" i="1">
                        <a:latin typeface="Cambria Math"/>
                      </a:rPr>
                      <m:t>𝑡</m:t>
                    </m:r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of terms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composes message and exist in lexicon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57" y="9811395"/>
                <a:ext cx="6691727" cy="7417415"/>
              </a:xfrm>
              <a:prstGeom prst="rect">
                <a:avLst/>
              </a:prstGeom>
              <a:blipFill rotWithShape="0">
                <a:blip r:embed="rId15"/>
                <a:stretch>
                  <a:fillRect l="-1366" t="-1561" r="-1457" b="-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4275689" y="23716799"/>
            <a:ext cx="66874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ru-RU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Classification quality stable improves after using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balanced collection and lexicon based features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0" name="Таблица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273479"/>
              </p:ext>
            </p:extLst>
          </p:nvPr>
        </p:nvGraphicFramePr>
        <p:xfrm>
          <a:off x="14455849" y="25679625"/>
          <a:ext cx="6408712" cy="112565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92288"/>
                <a:gridCol w="2009127"/>
                <a:gridCol w="1807297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29461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50" dirty="0" smtClean="0"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Quality improvement</a:t>
                      </a:r>
                      <a:endParaRPr lang="ru-RU" sz="2400" kern="150" dirty="0" smtClean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ru-RU" sz="24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TCC</a:t>
                      </a:r>
                      <a:endParaRPr lang="ru-RU" sz="24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38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kern="150" dirty="0" smtClean="0"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Total</a:t>
                      </a:r>
                      <a:endParaRPr lang="ru-RU" sz="2400" kern="150" dirty="0" smtClean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+13</a:t>
                      </a:r>
                      <a:r>
                        <a:rPr lang="ru-RU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99</a:t>
                      </a:r>
                      <a:endParaRPr lang="ru-RU" sz="24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+6.03</a:t>
                      </a:r>
                      <a:endParaRPr lang="ru-RU" sz="24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" name="Rectangle 7"/>
          <p:cNvSpPr>
            <a:spLocks noChangeArrowheads="1"/>
          </p:cNvSpPr>
          <p:nvPr/>
        </p:nvSpPr>
        <p:spPr bwMode="auto">
          <a:xfrm>
            <a:off x="7524750" y="16778288"/>
            <a:ext cx="21278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4360859" y="18291636"/>
                <a:ext cx="6687488" cy="253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algn="just">
                  <a:buFont typeface="Wingdings" pitchFamily="2" charset="2"/>
                  <a:buChar char="Ø"/>
                </a:pPr>
                <a:r>
                  <a:rPr lang="ru-RU" sz="2400" u="sng" dirty="0" smtClean="0">
                    <a:latin typeface="Times New Roman" pitchFamily="18" charset="0"/>
                    <a:cs typeface="Times New Roman" pitchFamily="18" charset="0"/>
                  </a:rPr>
                  <a:t>Добавление новых признаков</a:t>
                </a: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: 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вычисление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𝑚𝑖𝑛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𝑚𝑎𝑥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значений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𝑆𝑂</m:t>
                    </m:r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(с учетом нормализации) среди всех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термов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сообщения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по каждому из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лексиконов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ru-RU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=1..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r>
                          <a:rPr lang="ru-RU" sz="240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𝑧</m:t>
                    </m:r>
                    <m:r>
                      <a:rPr lang="ru-RU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=1..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r>
                          <a:rPr lang="ru-RU" sz="240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0859" y="18291636"/>
                <a:ext cx="6687488" cy="2533642"/>
              </a:xfrm>
              <a:prstGeom prst="rect">
                <a:avLst/>
              </a:prstGeom>
              <a:blipFill rotWithShape="1">
                <a:blip r:embed="rId16"/>
                <a:stretch>
                  <a:fillRect l="-1276" t="-1928" r="-1367" b="-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14284362" y="27251847"/>
            <a:ext cx="6724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Future possible improvements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hierarchy classification model;</a:t>
            </a:r>
            <a:endParaRPr lang="en-US" sz="2400" u="sng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Calculating lexicon based features, depending on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TF-IDF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terms weights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4298480" y="13696216"/>
                <a:ext cx="6696741" cy="230832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cs typeface="Times New Roman" pitchFamily="18" charset="0"/>
                      </a:rPr>
                      <m:t>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нижний порог результаты, относительно которого отмечается изменение качества.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Настройка параметра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cs typeface="Times New Roman" pitchFamily="18" charset="0"/>
                      </a:rPr>
                      <m:t>𝐶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– штрафной функции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SVM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классификатора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влияет на размер отступа разделяющей гиперплоскости)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  </a:t>
                </a:r>
                <a:endParaRPr lang="ru-RU" sz="2400" b="0" i="1" dirty="0" smtClean="0"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  <m:r>
                        <a:rPr lang="en-US" sz="24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480" y="13696216"/>
                <a:ext cx="6696741" cy="2308324"/>
              </a:xfrm>
              <a:prstGeom prst="rect">
                <a:avLst/>
              </a:prstGeom>
              <a:blipFill rotWithShape="1">
                <a:blip r:embed="rId17"/>
                <a:stretch>
                  <a:fillRect l="-1182" t="-1842" r="-1364"/>
                </a:stretch>
              </a:blipFill>
              <a:ln>
                <a:solidFill>
                  <a:schemeClr val="bg1">
                    <a:lumMod val="85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4311833" y="11899627"/>
                <a:ext cx="66874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b="0" dirty="0" smtClean="0">
                    <a:cs typeface="Times New Roman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train collection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Times New Roman" pitchFamily="18" charset="0"/>
                    <a:cs typeface="Times New Roman" pitchFamily="18" charset="0"/>
                  </a:rPr>
                  <a:t>improves classification quality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(right column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33" y="11899627"/>
                <a:ext cx="6687488" cy="830997"/>
              </a:xfrm>
              <a:prstGeom prst="rect">
                <a:avLst/>
              </a:prstGeom>
              <a:blipFill rotWithShape="0">
                <a:blip r:embed="rId18"/>
                <a:stretch>
                  <a:fillRect l="-1276" t="-6618" r="-1367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18" y="29325845"/>
            <a:ext cx="609685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3533</TotalTime>
  <Words>857</Words>
  <Application>Microsoft Office PowerPoint</Application>
  <PresentationFormat>Произвольный</PresentationFormat>
  <Paragraphs>220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12" baseType="lpstr">
      <vt:lpstr>SimSun</vt:lpstr>
      <vt:lpstr>Aharoni</vt:lpstr>
      <vt:lpstr>Arial</vt:lpstr>
      <vt:lpstr>Calibri</vt:lpstr>
      <vt:lpstr>Cambria Math</vt:lpstr>
      <vt:lpstr>Consolas</vt:lpstr>
      <vt:lpstr>Impact</vt:lpstr>
      <vt:lpstr>Mangal</vt:lpstr>
      <vt:lpstr>Times New Roman</vt:lpstr>
      <vt:lpstr>Wingdings</vt:lpstr>
      <vt:lpstr>Тема Office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nicolay</dc:creator>
  <cp:lastModifiedBy>nicolay</cp:lastModifiedBy>
  <cp:revision>235</cp:revision>
  <dcterms:created xsi:type="dcterms:W3CDTF">2016-06-01T08:09:34Z</dcterms:created>
  <dcterms:modified xsi:type="dcterms:W3CDTF">2016-08-20T13:34:51Z</dcterms:modified>
</cp:coreProperties>
</file>